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Quicksand"/>
      <p:regular r:id="rId15"/>
      <p:bold r:id="rId16"/>
    </p:embeddedFont>
    <p:embeddedFont>
      <p:font typeface="Cinzel"/>
      <p:regular r:id="rId17"/>
      <p:bold r:id="rId18"/>
    </p:embeddedFont>
    <p:embeddedFont>
      <p:font typeface="Quicksand Medium"/>
      <p:regular r:id="rId19"/>
      <p:bold r:id="rId20"/>
    </p:embeddedFont>
    <p:embeddedFont>
      <p:font typeface="Quicksand Light"/>
      <p:regular r:id="rId21"/>
      <p:bold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QuicksandMedium-bold.fntdata"/><Relationship Id="rId11" Type="http://schemas.openxmlformats.org/officeDocument/2006/relationships/slide" Target="slides/slide7.xml"/><Relationship Id="rId22" Type="http://schemas.openxmlformats.org/officeDocument/2006/relationships/font" Target="fonts/QuicksandLight-bold.fntdata"/><Relationship Id="rId10" Type="http://schemas.openxmlformats.org/officeDocument/2006/relationships/slide" Target="slides/slide6.xml"/><Relationship Id="rId21" Type="http://schemas.openxmlformats.org/officeDocument/2006/relationships/font" Target="fonts/QuicksandLight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Quicksand-regular.fntdata"/><Relationship Id="rId14" Type="http://schemas.openxmlformats.org/officeDocument/2006/relationships/slide" Target="slides/slide10.xml"/><Relationship Id="rId17" Type="http://schemas.openxmlformats.org/officeDocument/2006/relationships/font" Target="fonts/Cinzel-regular.fntdata"/><Relationship Id="rId16" Type="http://schemas.openxmlformats.org/officeDocument/2006/relationships/font" Target="fonts/Quicksand-bold.fntdata"/><Relationship Id="rId5" Type="http://schemas.openxmlformats.org/officeDocument/2006/relationships/slide" Target="slides/slide1.xml"/><Relationship Id="rId19" Type="http://schemas.openxmlformats.org/officeDocument/2006/relationships/font" Target="fonts/QuicksandMedium-regular.fntdata"/><Relationship Id="rId6" Type="http://schemas.openxmlformats.org/officeDocument/2006/relationships/slide" Target="slides/slide2.xml"/><Relationship Id="rId18" Type="http://schemas.openxmlformats.org/officeDocument/2006/relationships/font" Target="fonts/Cinzel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a711b5445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a711b5445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4583d1edee3faef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4583d1edee3faef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a711b5445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a711b5445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a711b544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a711b544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a711b5445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a711b5445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a711b544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a711b544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4583d1edee3faef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4583d1edee3faef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4583d1edee3faef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4583d1edee3faef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8b8763aa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8b8763aa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Relationship Id="rId9" Type="http://schemas.openxmlformats.org/officeDocument/2006/relationships/image" Target="../media/image15.png"/><Relationship Id="rId5" Type="http://schemas.openxmlformats.org/officeDocument/2006/relationships/image" Target="../media/image13.png"/><Relationship Id="rId6" Type="http://schemas.openxmlformats.org/officeDocument/2006/relationships/image" Target="../media/image8.png"/><Relationship Id="rId7" Type="http://schemas.openxmlformats.org/officeDocument/2006/relationships/image" Target="../media/image16.png"/><Relationship Id="rId8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173838" y="4585425"/>
            <a:ext cx="1441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NEXT STEPS</a:t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2897538" y="4585425"/>
            <a:ext cx="11220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PRODUCT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17075" y="4643775"/>
            <a:ext cx="8667300" cy="40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79B8F1"/>
                </a:solidFill>
                <a:latin typeface="Quicksand"/>
                <a:ea typeface="Quicksand"/>
                <a:cs typeface="Quicksand"/>
                <a:sym typeface="Quicksand"/>
              </a:rPr>
              <a:t>Learnings from Competing in First Hackathon – Nov 1st, 2017</a:t>
            </a:r>
            <a:endParaRPr b="1" sz="2200">
              <a:solidFill>
                <a:srgbClr val="79B8F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2"/>
          <p:cNvSpPr txBox="1"/>
          <p:nvPr/>
        </p:nvSpPr>
        <p:spPr>
          <a:xfrm>
            <a:off x="226263" y="45438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6" name="Google Shape;256;p22"/>
          <p:cNvSpPr txBox="1"/>
          <p:nvPr/>
        </p:nvSpPr>
        <p:spPr>
          <a:xfrm>
            <a:off x="2426963" y="45438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7" name="Google Shape;257;p22"/>
          <p:cNvSpPr txBox="1"/>
          <p:nvPr/>
        </p:nvSpPr>
        <p:spPr>
          <a:xfrm>
            <a:off x="4627663" y="45438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8" name="Google Shape;258;p22"/>
          <p:cNvSpPr txBox="1"/>
          <p:nvPr/>
        </p:nvSpPr>
        <p:spPr>
          <a:xfrm>
            <a:off x="6854588" y="4543800"/>
            <a:ext cx="2079300" cy="454800"/>
          </a:xfrm>
          <a:prstGeom prst="rect">
            <a:avLst/>
          </a:prstGeom>
          <a:solidFill>
            <a:srgbClr val="79B8F1"/>
          </a:solidFill>
          <a:ln cap="flat" cmpd="sng" w="28575">
            <a:solidFill>
              <a:srgbClr val="FFC9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59" name="Google Shape;259;p22"/>
          <p:cNvSpPr txBox="1"/>
          <p:nvPr/>
        </p:nvSpPr>
        <p:spPr>
          <a:xfrm>
            <a:off x="440613" y="4593600"/>
            <a:ext cx="16644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INTRO</a:t>
            </a:r>
            <a:endParaRPr/>
          </a:p>
        </p:txBody>
      </p:sp>
      <p:sp>
        <p:nvSpPr>
          <p:cNvPr id="260" name="Google Shape;260;p22"/>
          <p:cNvSpPr txBox="1"/>
          <p:nvPr/>
        </p:nvSpPr>
        <p:spPr>
          <a:xfrm>
            <a:off x="4716813" y="4593600"/>
            <a:ext cx="19272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HACK SOLN</a:t>
            </a:r>
            <a:endParaRPr/>
          </a:p>
        </p:txBody>
      </p:sp>
      <p:sp>
        <p:nvSpPr>
          <p:cNvPr id="261" name="Google Shape;261;p22"/>
          <p:cNvSpPr txBox="1"/>
          <p:nvPr/>
        </p:nvSpPr>
        <p:spPr>
          <a:xfrm>
            <a:off x="7181913" y="4593600"/>
            <a:ext cx="1441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LEARNINGS</a:t>
            </a:r>
            <a:endParaRPr/>
          </a:p>
        </p:txBody>
      </p:sp>
      <p:sp>
        <p:nvSpPr>
          <p:cNvPr id="262" name="Google Shape;262;p22"/>
          <p:cNvSpPr txBox="1"/>
          <p:nvPr/>
        </p:nvSpPr>
        <p:spPr>
          <a:xfrm>
            <a:off x="2905627" y="4593600"/>
            <a:ext cx="12519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EVENT</a:t>
            </a:r>
            <a:endParaRPr/>
          </a:p>
        </p:txBody>
      </p:sp>
      <p:sp>
        <p:nvSpPr>
          <p:cNvPr id="263" name="Google Shape;263;p22"/>
          <p:cNvSpPr txBox="1"/>
          <p:nvPr/>
        </p:nvSpPr>
        <p:spPr>
          <a:xfrm>
            <a:off x="304800" y="212400"/>
            <a:ext cx="91440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A1EDA0"/>
                </a:solidFill>
                <a:latin typeface="Quicksand"/>
                <a:ea typeface="Quicksand"/>
                <a:cs typeface="Quicksand"/>
                <a:sym typeface="Quicksand"/>
              </a:rPr>
              <a:t>KEY</a:t>
            </a:r>
            <a:r>
              <a:rPr b="1" lang="en" sz="2500">
                <a:solidFill>
                  <a:srgbClr val="999999"/>
                </a:solidFill>
                <a:latin typeface="Quicksand"/>
                <a:ea typeface="Quicksand"/>
                <a:cs typeface="Quicksand"/>
                <a:sym typeface="Quicksand"/>
              </a:rPr>
              <a:t> Learnings</a:t>
            </a:r>
            <a:endParaRPr b="1" sz="2500">
              <a:solidFill>
                <a:srgbClr val="99999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264" name="Google Shape;264;p22"/>
          <p:cNvCxnSpPr/>
          <p:nvPr/>
        </p:nvCxnSpPr>
        <p:spPr>
          <a:xfrm>
            <a:off x="354725" y="740750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22"/>
          <p:cNvSpPr txBox="1"/>
          <p:nvPr/>
        </p:nvSpPr>
        <p:spPr>
          <a:xfrm>
            <a:off x="882125" y="1361175"/>
            <a:ext cx="71424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C97F"/>
                </a:solidFill>
                <a:latin typeface="Quicksand"/>
                <a:ea typeface="Quicksand"/>
                <a:cs typeface="Quicksand"/>
                <a:sym typeface="Quicksand"/>
              </a:rPr>
              <a:t>Automation’s impact on labour market is a big issue!</a:t>
            </a:r>
            <a:endParaRPr b="1" sz="1800">
              <a:solidFill>
                <a:srgbClr val="FFC97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C97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C97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C97F"/>
                </a:solidFill>
                <a:latin typeface="Quicksand"/>
                <a:ea typeface="Quicksand"/>
                <a:cs typeface="Quicksand"/>
                <a:sym typeface="Quicksand"/>
              </a:rPr>
              <a:t>Collab of Business &amp; Technical minded people to solve problem</a:t>
            </a:r>
            <a:endParaRPr b="1" sz="1800">
              <a:solidFill>
                <a:srgbClr val="FFC97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C97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C97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C97F"/>
                </a:solidFill>
                <a:latin typeface="Quicksand"/>
                <a:ea typeface="Quicksand"/>
                <a:cs typeface="Quicksand"/>
                <a:sym typeface="Quicksand"/>
              </a:rPr>
              <a:t>Hackathons are effective if done right</a:t>
            </a:r>
            <a:endParaRPr b="1" sz="1800">
              <a:solidFill>
                <a:srgbClr val="FFC97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2"/>
          <p:cNvSpPr/>
          <p:nvPr/>
        </p:nvSpPr>
        <p:spPr>
          <a:xfrm>
            <a:off x="370600" y="1361163"/>
            <a:ext cx="448500" cy="454800"/>
          </a:xfrm>
          <a:prstGeom prst="ellipse">
            <a:avLst/>
          </a:prstGeom>
          <a:solidFill>
            <a:srgbClr val="A1EDA0">
              <a:alpha val="93850"/>
            </a:srgbClr>
          </a:solidFill>
          <a:ln cap="flat" cmpd="sng" w="9525">
            <a:solidFill>
              <a:srgbClr val="A1ED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I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7" name="Google Shape;267;p22"/>
          <p:cNvSpPr/>
          <p:nvPr/>
        </p:nvSpPr>
        <p:spPr>
          <a:xfrm>
            <a:off x="370600" y="2160863"/>
            <a:ext cx="448500" cy="454800"/>
          </a:xfrm>
          <a:prstGeom prst="ellipse">
            <a:avLst/>
          </a:prstGeom>
          <a:solidFill>
            <a:srgbClr val="A1EDA0">
              <a:alpha val="93850"/>
            </a:srgbClr>
          </a:solidFill>
          <a:ln cap="flat" cmpd="sng" w="9525">
            <a:solidFill>
              <a:srgbClr val="A1ED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II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8" name="Google Shape;268;p22"/>
          <p:cNvSpPr/>
          <p:nvPr/>
        </p:nvSpPr>
        <p:spPr>
          <a:xfrm>
            <a:off x="370600" y="3018163"/>
            <a:ext cx="448500" cy="454800"/>
          </a:xfrm>
          <a:prstGeom prst="ellipse">
            <a:avLst/>
          </a:prstGeom>
          <a:solidFill>
            <a:srgbClr val="A1EDA0">
              <a:alpha val="93850"/>
            </a:srgbClr>
          </a:solidFill>
          <a:ln cap="flat" cmpd="sng" w="9525">
            <a:solidFill>
              <a:srgbClr val="A1ED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III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226263" y="4543800"/>
            <a:ext cx="2079300" cy="454800"/>
          </a:xfrm>
          <a:prstGeom prst="rect">
            <a:avLst/>
          </a:prstGeom>
          <a:solidFill>
            <a:srgbClr val="79B8F1"/>
          </a:solidFill>
          <a:ln cap="flat" cmpd="sng" w="38100">
            <a:solidFill>
              <a:srgbClr val="FFC9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426963" y="45438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627663" y="45438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854588" y="45438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40613" y="4593600"/>
            <a:ext cx="16644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INTRO</a:t>
            </a:r>
            <a:endParaRPr/>
          </a:p>
        </p:txBody>
      </p:sp>
      <p:sp>
        <p:nvSpPr>
          <p:cNvPr id="67" name="Google Shape;67;p14"/>
          <p:cNvSpPr txBox="1"/>
          <p:nvPr/>
        </p:nvSpPr>
        <p:spPr>
          <a:xfrm>
            <a:off x="4716813" y="4593600"/>
            <a:ext cx="19272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HACK SOLN</a:t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7181913" y="4593600"/>
            <a:ext cx="1441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LEARNINGS</a:t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2905613" y="4593600"/>
            <a:ext cx="11220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EVENT</a:t>
            </a:r>
            <a:endParaRPr/>
          </a:p>
        </p:txBody>
      </p:sp>
      <p:sp>
        <p:nvSpPr>
          <p:cNvPr id="70" name="Google Shape;70;p14"/>
          <p:cNvSpPr txBox="1"/>
          <p:nvPr/>
        </p:nvSpPr>
        <p:spPr>
          <a:xfrm>
            <a:off x="304800" y="212400"/>
            <a:ext cx="91440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A1EDA0"/>
                </a:solidFill>
                <a:latin typeface="Quicksand"/>
                <a:ea typeface="Quicksand"/>
                <a:cs typeface="Quicksand"/>
                <a:sym typeface="Quicksand"/>
              </a:rPr>
              <a:t>Hackathon </a:t>
            </a:r>
            <a:r>
              <a:rPr b="1" lang="en" sz="2200">
                <a:solidFill>
                  <a:srgbClr val="999999"/>
                </a:solidFill>
                <a:latin typeface="Quicksand"/>
                <a:ea typeface="Quicksand"/>
                <a:cs typeface="Quicksand"/>
                <a:sym typeface="Quicksand"/>
              </a:rPr>
              <a:t>Background</a:t>
            </a:r>
            <a:endParaRPr b="1" sz="2200">
              <a:solidFill>
                <a:srgbClr val="999999"/>
              </a:solidFill>
            </a:endParaRPr>
          </a:p>
        </p:txBody>
      </p:sp>
      <p:cxnSp>
        <p:nvCxnSpPr>
          <p:cNvPr id="71" name="Google Shape;71;p14"/>
          <p:cNvCxnSpPr/>
          <p:nvPr/>
        </p:nvCxnSpPr>
        <p:spPr>
          <a:xfrm>
            <a:off x="354725" y="740750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10900"/>
            <a:ext cx="1441500" cy="1441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/>
        </p:nvSpPr>
        <p:spPr>
          <a:xfrm>
            <a:off x="1060500" y="1416450"/>
            <a:ext cx="35088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●"/>
            </a:pPr>
            <a:r>
              <a:rPr b="1"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$500M </a:t>
            </a:r>
            <a:r>
              <a:rPr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invested over next 10 years</a:t>
            </a:r>
            <a:endParaRPr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Preparing young CDN for Future of work</a:t>
            </a:r>
            <a:endParaRPr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Addressing</a:t>
            </a:r>
            <a:r>
              <a:rPr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: experience, skills, and networking gaps</a:t>
            </a:r>
            <a:endParaRPr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289100" y="1076550"/>
            <a:ext cx="3178800" cy="3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Largest Philanthropy Investment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5" name="Google Shape;7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725" y="2522925"/>
            <a:ext cx="705777" cy="70577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4"/>
          <p:cNvSpPr txBox="1"/>
          <p:nvPr/>
        </p:nvSpPr>
        <p:spPr>
          <a:xfrm>
            <a:off x="1289100" y="2524750"/>
            <a:ext cx="3178800" cy="3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Research &amp; Subject Expertise 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6400" y="1118550"/>
            <a:ext cx="1441500" cy="1306800"/>
          </a:xfrm>
          <a:prstGeom prst="rect">
            <a:avLst/>
          </a:prstGeom>
          <a:noFill/>
          <a:ln cap="flat" cmpd="sng" w="19050">
            <a:solidFill>
              <a:srgbClr val="FFC97F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4"/>
          <p:cNvPicPr preferRelativeResize="0"/>
          <p:nvPr/>
        </p:nvPicPr>
        <p:blipFill rotWithShape="1">
          <a:blip r:embed="rId6">
            <a:alphaModFix/>
          </a:blip>
          <a:srcRect b="20821" l="0" r="0" t="10117"/>
          <a:stretch/>
        </p:blipFill>
        <p:spPr>
          <a:xfrm>
            <a:off x="5516400" y="2728974"/>
            <a:ext cx="1441500" cy="1306800"/>
          </a:xfrm>
          <a:prstGeom prst="rect">
            <a:avLst/>
          </a:prstGeom>
          <a:noFill/>
          <a:ln cap="flat" cmpd="sng" w="19050">
            <a:solidFill>
              <a:srgbClr val="FFC97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9" name="Google Shape;79;p14"/>
          <p:cNvSpPr txBox="1"/>
          <p:nvPr/>
        </p:nvSpPr>
        <p:spPr>
          <a:xfrm>
            <a:off x="7041275" y="972000"/>
            <a:ext cx="16644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1EDA0"/>
                </a:solidFill>
                <a:latin typeface="Quicksand"/>
                <a:ea typeface="Quicksand"/>
                <a:cs typeface="Quicksand"/>
                <a:sym typeface="Quicksand"/>
              </a:rPr>
              <a:t>Matt Thomas</a:t>
            </a:r>
            <a:endParaRPr b="1">
              <a:solidFill>
                <a:srgbClr val="A1EDA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Co-organizer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CEO of Paddle HR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David Rockefeller fellow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7064825" y="2677150"/>
            <a:ext cx="16644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A1EDA0"/>
                </a:solidFill>
                <a:latin typeface="Quicksand"/>
                <a:ea typeface="Quicksand"/>
                <a:cs typeface="Quicksand"/>
                <a:sym typeface="Quicksand"/>
              </a:rPr>
              <a:t>Lisa Deacon</a:t>
            </a:r>
            <a:endParaRPr b="1">
              <a:solidFill>
                <a:srgbClr val="A1EDA0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Co-organizer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Organizer of Datafest Ottawa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925" y="3474200"/>
            <a:ext cx="623433" cy="59850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 txBox="1"/>
          <p:nvPr/>
        </p:nvSpPr>
        <p:spPr>
          <a:xfrm>
            <a:off x="1060500" y="2827725"/>
            <a:ext cx="35088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●"/>
            </a:pPr>
            <a:r>
              <a:rPr b="1"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McKinsey</a:t>
            </a:r>
            <a:endParaRPr b="1"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○"/>
            </a:pPr>
            <a:r>
              <a:rPr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McKinsey Global Institute (MGI), and Centre for Gov (MCG)</a:t>
            </a:r>
            <a:endParaRPr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○"/>
            </a:pPr>
            <a:r>
              <a:rPr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Interest in outcome for research</a:t>
            </a:r>
            <a:endParaRPr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45720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●"/>
            </a:pPr>
            <a:r>
              <a:rPr b="1"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Trilateral Commission</a:t>
            </a:r>
            <a:endParaRPr b="1"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○"/>
            </a:pPr>
            <a:r>
              <a:rPr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Non-government, policy oriented forum for open dialogue</a:t>
            </a:r>
            <a:endParaRPr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○"/>
            </a:pPr>
            <a:r>
              <a:rPr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Interest in solution + judging</a:t>
            </a:r>
            <a:endParaRPr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/>
        </p:nvSpPr>
        <p:spPr>
          <a:xfrm>
            <a:off x="226263" y="45438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2426963" y="4543800"/>
            <a:ext cx="2079300" cy="454800"/>
          </a:xfrm>
          <a:prstGeom prst="rect">
            <a:avLst/>
          </a:prstGeom>
          <a:solidFill>
            <a:srgbClr val="79B8F1"/>
          </a:solidFill>
          <a:ln cap="flat" cmpd="sng" w="28575">
            <a:solidFill>
              <a:srgbClr val="FFC9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627663" y="45438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854588" y="45438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440613" y="4593600"/>
            <a:ext cx="16644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INTRO</a:t>
            </a:r>
            <a:endParaRPr/>
          </a:p>
        </p:txBody>
      </p:sp>
      <p:sp>
        <p:nvSpPr>
          <p:cNvPr id="92" name="Google Shape;92;p15"/>
          <p:cNvSpPr txBox="1"/>
          <p:nvPr/>
        </p:nvSpPr>
        <p:spPr>
          <a:xfrm>
            <a:off x="4716813" y="4593600"/>
            <a:ext cx="19272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HACK SOLN</a:t>
            </a:r>
            <a:endParaRPr/>
          </a:p>
        </p:txBody>
      </p:sp>
      <p:sp>
        <p:nvSpPr>
          <p:cNvPr id="93" name="Google Shape;93;p15"/>
          <p:cNvSpPr txBox="1"/>
          <p:nvPr/>
        </p:nvSpPr>
        <p:spPr>
          <a:xfrm>
            <a:off x="7181913" y="4593600"/>
            <a:ext cx="1441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LEARNINGS</a:t>
            </a:r>
            <a:endParaRPr/>
          </a:p>
        </p:txBody>
      </p:sp>
      <p:sp>
        <p:nvSpPr>
          <p:cNvPr id="94" name="Google Shape;94;p15"/>
          <p:cNvSpPr txBox="1"/>
          <p:nvPr/>
        </p:nvSpPr>
        <p:spPr>
          <a:xfrm>
            <a:off x="2905627" y="4593600"/>
            <a:ext cx="12519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EVENT</a:t>
            </a:r>
            <a:endParaRPr/>
          </a:p>
        </p:txBody>
      </p:sp>
      <p:sp>
        <p:nvSpPr>
          <p:cNvPr id="95" name="Google Shape;95;p15"/>
          <p:cNvSpPr txBox="1"/>
          <p:nvPr/>
        </p:nvSpPr>
        <p:spPr>
          <a:xfrm>
            <a:off x="304800" y="212400"/>
            <a:ext cx="91440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rgbClr val="A1EDA0"/>
                </a:solidFill>
                <a:latin typeface="Quicksand"/>
                <a:ea typeface="Quicksand"/>
                <a:cs typeface="Quicksand"/>
                <a:sym typeface="Quicksand"/>
              </a:rPr>
              <a:t>Hack Schedule + Topics </a:t>
            </a:r>
            <a:r>
              <a:rPr b="1" lang="en" sz="2200">
                <a:solidFill>
                  <a:srgbClr val="999999"/>
                </a:solidFill>
                <a:latin typeface="Quicksand"/>
                <a:ea typeface="Quicksand"/>
                <a:cs typeface="Quicksand"/>
                <a:sym typeface="Quicksand"/>
              </a:rPr>
              <a:t>@Ottawa Datafest</a:t>
            </a:r>
            <a:endParaRPr b="1" sz="2200">
              <a:solidFill>
                <a:srgbClr val="999999"/>
              </a:solidFill>
            </a:endParaRPr>
          </a:p>
        </p:txBody>
      </p:sp>
      <p:cxnSp>
        <p:nvCxnSpPr>
          <p:cNvPr id="96" name="Google Shape;96;p15"/>
          <p:cNvCxnSpPr/>
          <p:nvPr/>
        </p:nvCxnSpPr>
        <p:spPr>
          <a:xfrm>
            <a:off x="354725" y="740750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" name="Google Shape;97;p15"/>
          <p:cNvSpPr txBox="1"/>
          <p:nvPr/>
        </p:nvSpPr>
        <p:spPr>
          <a:xfrm>
            <a:off x="354725" y="832900"/>
            <a:ext cx="3802800" cy="3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Friday, October 13th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354725" y="2317950"/>
            <a:ext cx="3802800" cy="3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Saturday, October 14th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54725" y="3455775"/>
            <a:ext cx="3802800" cy="35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Sunday</a:t>
            </a: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, October 15th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150075" y="1084450"/>
            <a:ext cx="3689700" cy="12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Quicksand"/>
              <a:buChar char="●"/>
            </a:pPr>
            <a:r>
              <a:rPr b="1"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6pm</a:t>
            </a:r>
            <a:r>
              <a:rPr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 – Kickoff</a:t>
            </a:r>
            <a:endParaRPr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Quicksand"/>
              <a:buChar char="●"/>
            </a:pPr>
            <a:r>
              <a:rPr b="1"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6:30pm</a:t>
            </a:r>
            <a:r>
              <a:rPr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 – </a:t>
            </a:r>
            <a:r>
              <a:rPr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Project Champion Pitches</a:t>
            </a:r>
            <a:endParaRPr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Quicksand"/>
              <a:buChar char="●"/>
            </a:pPr>
            <a:r>
              <a:rPr b="1"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7pm</a:t>
            </a:r>
            <a:r>
              <a:rPr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 – Participants circulate + formation of teams</a:t>
            </a:r>
            <a:endParaRPr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Quicksand"/>
              <a:buChar char="●"/>
            </a:pPr>
            <a:r>
              <a:rPr b="1"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Midnight </a:t>
            </a:r>
            <a:r>
              <a:rPr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– Venue closed</a:t>
            </a:r>
            <a:endParaRPr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126125" y="2661725"/>
            <a:ext cx="3689700" cy="77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Quicksand"/>
              <a:buChar char="●"/>
            </a:pPr>
            <a:r>
              <a:rPr b="1"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9a</a:t>
            </a:r>
            <a:r>
              <a:rPr b="1"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m</a:t>
            </a:r>
            <a:r>
              <a:rPr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 – Venue Opens</a:t>
            </a:r>
            <a:endParaRPr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Quicksand"/>
              <a:buChar char="●"/>
            </a:pPr>
            <a:r>
              <a:rPr b="1"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1-3pm </a:t>
            </a:r>
            <a:r>
              <a:rPr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– End users available</a:t>
            </a:r>
            <a:endParaRPr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Quicksand"/>
              <a:buChar char="●"/>
            </a:pPr>
            <a:r>
              <a:rPr b="1"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Midnight </a:t>
            </a:r>
            <a:r>
              <a:rPr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– Venue closed</a:t>
            </a:r>
            <a:endParaRPr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52400" y="3815150"/>
            <a:ext cx="29727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Quicksand"/>
              <a:buChar char="●"/>
            </a:pPr>
            <a:r>
              <a:rPr b="1"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Noon</a:t>
            </a:r>
            <a:r>
              <a:rPr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 – Hack ends, demos</a:t>
            </a:r>
            <a:endParaRPr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Quicksand"/>
              <a:buChar char="●"/>
            </a:pPr>
            <a:r>
              <a:rPr b="1"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2</a:t>
            </a:r>
            <a:r>
              <a:rPr b="1"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pm </a:t>
            </a:r>
            <a:r>
              <a:rPr lang="en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– Closing remarks</a:t>
            </a:r>
            <a:endParaRPr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4525" y="3830725"/>
            <a:ext cx="385938" cy="385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20250" y="1272525"/>
            <a:ext cx="355201" cy="355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68098" y="1704975"/>
            <a:ext cx="355200" cy="3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79900" y="2767850"/>
            <a:ext cx="355199" cy="35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6074000" y="724800"/>
            <a:ext cx="16644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 u="sng">
                <a:solidFill>
                  <a:srgbClr val="79B8F1"/>
                </a:solidFill>
                <a:latin typeface="Quicksand"/>
                <a:ea typeface="Quicksand"/>
                <a:cs typeface="Quicksand"/>
                <a:sym typeface="Quicksand"/>
              </a:rPr>
              <a:t>Project Topics</a:t>
            </a:r>
            <a:endParaRPr b="1" sz="1600" u="sng">
              <a:solidFill>
                <a:srgbClr val="79B8F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" name="Google Shape;108;p15"/>
          <p:cNvSpPr txBox="1"/>
          <p:nvPr/>
        </p:nvSpPr>
        <p:spPr>
          <a:xfrm>
            <a:off x="5155450" y="1067675"/>
            <a:ext cx="3468000" cy="32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PPL + Skill = Match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Training Day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Employee Challenges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Reskill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Mentor Me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Future Jobs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Auto-Vulnerable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Digital Union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I Want To Be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Target: Non Traditional Candidate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Good Decision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Newcomers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Do You Speak Labour Market?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Quicksand"/>
              <a:buAutoNum type="arabicPeriod"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Gig to Live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rgbClr val="FFC97F"/>
              </a:buClr>
              <a:buSzPts val="1400"/>
              <a:buFont typeface="Quicksand"/>
              <a:buAutoNum type="arabicPeriod"/>
            </a:pPr>
            <a:r>
              <a:rPr b="1" lang="en">
                <a:solidFill>
                  <a:srgbClr val="FFC97F"/>
                </a:solidFill>
                <a:latin typeface="Quicksand"/>
                <a:ea typeface="Quicksand"/>
                <a:cs typeface="Quicksand"/>
                <a:sym typeface="Quicksand"/>
              </a:rPr>
              <a:t>Workforce Shift</a:t>
            </a:r>
            <a:endParaRPr b="1">
              <a:solidFill>
                <a:srgbClr val="FFC97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>
            <p:ph idx="1" type="subTitle"/>
          </p:nvPr>
        </p:nvSpPr>
        <p:spPr>
          <a:xfrm>
            <a:off x="311700" y="26875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Workforce Business Intelligence Tool</a:t>
            </a:r>
            <a:endParaRPr b="1" sz="16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Eric, Simon, Trevor, Tony, Yuji, Yuhan</a:t>
            </a:r>
            <a:endParaRPr sz="1200">
              <a:solidFill>
                <a:srgbClr val="666666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Hack Proj #15: Enterprise WFM  </a:t>
            </a:r>
            <a:endParaRPr sz="1200">
              <a:solidFill>
                <a:srgbClr val="666666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Oct 15th, 2017</a:t>
            </a:r>
            <a:endParaRPr sz="1200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666666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218188" y="4535625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2418888" y="4535625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4619588" y="4535625"/>
            <a:ext cx="2079300" cy="454800"/>
          </a:xfrm>
          <a:prstGeom prst="rect">
            <a:avLst/>
          </a:prstGeom>
          <a:solidFill>
            <a:srgbClr val="79B8F1"/>
          </a:solidFill>
          <a:ln cap="flat" cmpd="sng" w="28575">
            <a:solidFill>
              <a:srgbClr val="FFC9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7" name="Google Shape;117;p16"/>
          <p:cNvSpPr txBox="1"/>
          <p:nvPr/>
        </p:nvSpPr>
        <p:spPr>
          <a:xfrm>
            <a:off x="6846513" y="4535625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468238" y="4585425"/>
            <a:ext cx="1600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INTRO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4708738" y="4585425"/>
            <a:ext cx="19272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HACK SOLN</a:t>
            </a:r>
            <a:endParaRPr/>
          </a:p>
        </p:txBody>
      </p:sp>
      <p:sp>
        <p:nvSpPr>
          <p:cNvPr id="120" name="Google Shape;120;p16"/>
          <p:cNvSpPr txBox="1"/>
          <p:nvPr/>
        </p:nvSpPr>
        <p:spPr>
          <a:xfrm>
            <a:off x="7173838" y="4585425"/>
            <a:ext cx="1441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LEARNINGS</a:t>
            </a:r>
            <a:endParaRPr/>
          </a:p>
        </p:txBody>
      </p:sp>
      <p:sp>
        <p:nvSpPr>
          <p:cNvPr id="121" name="Google Shape;121;p16"/>
          <p:cNvSpPr txBox="1"/>
          <p:nvPr/>
        </p:nvSpPr>
        <p:spPr>
          <a:xfrm>
            <a:off x="2897538" y="4585425"/>
            <a:ext cx="11220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EVENT</a:t>
            </a:r>
            <a:endParaRPr/>
          </a:p>
        </p:txBody>
      </p:sp>
      <p:pic>
        <p:nvPicPr>
          <p:cNvPr descr="Logo.png" id="122" name="Google Shape;12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3575" y="1618425"/>
            <a:ext cx="3079525" cy="10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/>
          <p:nvPr/>
        </p:nvSpPr>
        <p:spPr>
          <a:xfrm>
            <a:off x="218188" y="4535625"/>
            <a:ext cx="2079300" cy="454800"/>
          </a:xfrm>
          <a:prstGeom prst="rect">
            <a:avLst/>
          </a:prstGeom>
          <a:solidFill>
            <a:srgbClr val="79B8F1"/>
          </a:solidFill>
          <a:ln cap="flat" cmpd="sng" w="38100">
            <a:solidFill>
              <a:srgbClr val="FFC9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2418888" y="4535625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4619588" y="4535625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30" name="Google Shape;130;p17"/>
          <p:cNvSpPr txBox="1"/>
          <p:nvPr/>
        </p:nvSpPr>
        <p:spPr>
          <a:xfrm>
            <a:off x="6846513" y="4535625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31" name="Google Shape;131;p17"/>
          <p:cNvSpPr txBox="1"/>
          <p:nvPr/>
        </p:nvSpPr>
        <p:spPr>
          <a:xfrm>
            <a:off x="468238" y="4585425"/>
            <a:ext cx="1600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INTRO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4708738" y="4585425"/>
            <a:ext cx="19272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DEMO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7173838" y="4585425"/>
            <a:ext cx="1441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NEXT STEPS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2897538" y="4585425"/>
            <a:ext cx="11220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PRODUCT</a:t>
            </a:r>
            <a:endParaRPr/>
          </a:p>
        </p:txBody>
      </p:sp>
      <p:pic>
        <p:nvPicPr>
          <p:cNvPr id="135" name="Google Shape;1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4725" y="1019728"/>
            <a:ext cx="4111401" cy="3086297"/>
          </a:xfrm>
          <a:prstGeom prst="rect">
            <a:avLst/>
          </a:prstGeom>
          <a:noFill/>
          <a:ln cap="flat" cmpd="sng" w="28575">
            <a:solidFill>
              <a:srgbClr val="FFC97F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136" name="Google Shape;136;p17"/>
          <p:cNvCxnSpPr/>
          <p:nvPr/>
        </p:nvCxnSpPr>
        <p:spPr>
          <a:xfrm>
            <a:off x="354725" y="740750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" name="Google Shape;137;p17"/>
          <p:cNvSpPr txBox="1"/>
          <p:nvPr/>
        </p:nvSpPr>
        <p:spPr>
          <a:xfrm>
            <a:off x="228600" y="212400"/>
            <a:ext cx="91440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99999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1" lang="en" sz="2500">
                <a:solidFill>
                  <a:srgbClr val="A1EDA0"/>
                </a:solidFill>
                <a:latin typeface="Quicksand"/>
                <a:ea typeface="Quicksand"/>
                <a:cs typeface="Quicksand"/>
                <a:sym typeface="Quicksand"/>
              </a:rPr>
              <a:t>Team</a:t>
            </a:r>
            <a:r>
              <a:rPr b="1" lang="en" sz="2500">
                <a:solidFill>
                  <a:srgbClr val="A1EDA0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b="1" sz="2500">
              <a:solidFill>
                <a:srgbClr val="999999"/>
              </a:solidFill>
            </a:endParaRPr>
          </a:p>
        </p:txBody>
      </p:sp>
      <p:pic>
        <p:nvPicPr>
          <p:cNvPr id="138" name="Google Shape;13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0924" y="887100"/>
            <a:ext cx="1152525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2049" y="887100"/>
            <a:ext cx="11525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56974" y="887100"/>
            <a:ext cx="11525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70924" y="2649225"/>
            <a:ext cx="11525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56974" y="2639700"/>
            <a:ext cx="1152525" cy="115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7"/>
          <p:cNvSpPr txBox="1"/>
          <p:nvPr/>
        </p:nvSpPr>
        <p:spPr>
          <a:xfrm>
            <a:off x="4929250" y="1912900"/>
            <a:ext cx="11220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Tony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Proj Lead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4" name="Google Shape;144;p17"/>
          <p:cNvSpPr txBox="1"/>
          <p:nvPr/>
        </p:nvSpPr>
        <p:spPr>
          <a:xfrm>
            <a:off x="6211300" y="1921350"/>
            <a:ext cx="11220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Yuhan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Developer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7569550" y="1921350"/>
            <a:ext cx="11220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Simon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Developer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4929250" y="3759750"/>
            <a:ext cx="11220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Yuji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Statistician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47" name="Google Shape;147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39750" y="2594076"/>
            <a:ext cx="1152525" cy="115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 txBox="1"/>
          <p:nvPr/>
        </p:nvSpPr>
        <p:spPr>
          <a:xfrm>
            <a:off x="6269313" y="3778950"/>
            <a:ext cx="11220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Trevor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Designer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9" name="Google Shape;149;p17"/>
          <p:cNvSpPr txBox="1"/>
          <p:nvPr/>
        </p:nvSpPr>
        <p:spPr>
          <a:xfrm>
            <a:off x="7533200" y="3778950"/>
            <a:ext cx="13926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Eric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Designer/Dev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/>
          <p:nvPr/>
        </p:nvSpPr>
        <p:spPr>
          <a:xfrm>
            <a:off x="226263" y="4543800"/>
            <a:ext cx="2079300" cy="454800"/>
          </a:xfrm>
          <a:prstGeom prst="rect">
            <a:avLst/>
          </a:prstGeom>
          <a:solidFill>
            <a:srgbClr val="79B8F1"/>
          </a:solidFill>
          <a:ln cap="flat" cmpd="sng" w="38100">
            <a:solidFill>
              <a:srgbClr val="FFC9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55" name="Google Shape;155;p18"/>
          <p:cNvSpPr txBox="1"/>
          <p:nvPr/>
        </p:nvSpPr>
        <p:spPr>
          <a:xfrm>
            <a:off x="2426963" y="45438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4627663" y="45438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57" name="Google Shape;157;p18"/>
          <p:cNvSpPr txBox="1"/>
          <p:nvPr/>
        </p:nvSpPr>
        <p:spPr>
          <a:xfrm>
            <a:off x="6854588" y="45438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58" name="Google Shape;158;p18"/>
          <p:cNvSpPr txBox="1"/>
          <p:nvPr/>
        </p:nvSpPr>
        <p:spPr>
          <a:xfrm>
            <a:off x="440613" y="4593600"/>
            <a:ext cx="16644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INTRO</a:t>
            </a:r>
            <a:endParaRPr/>
          </a:p>
        </p:txBody>
      </p:sp>
      <p:sp>
        <p:nvSpPr>
          <p:cNvPr id="159" name="Google Shape;159;p18"/>
          <p:cNvSpPr txBox="1"/>
          <p:nvPr/>
        </p:nvSpPr>
        <p:spPr>
          <a:xfrm>
            <a:off x="4716813" y="4593600"/>
            <a:ext cx="19272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DEMO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7181913" y="4593600"/>
            <a:ext cx="1441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NEXT STEPS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2905613" y="4593600"/>
            <a:ext cx="11220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PRODUCT</a:t>
            </a:r>
            <a:endParaRPr/>
          </a:p>
        </p:txBody>
      </p:sp>
      <p:sp>
        <p:nvSpPr>
          <p:cNvPr id="162" name="Google Shape;162;p18"/>
          <p:cNvSpPr/>
          <p:nvPr/>
        </p:nvSpPr>
        <p:spPr>
          <a:xfrm>
            <a:off x="304625" y="1050000"/>
            <a:ext cx="3304500" cy="3213600"/>
          </a:xfrm>
          <a:prstGeom prst="ellipse">
            <a:avLst/>
          </a:prstGeom>
          <a:solidFill>
            <a:srgbClr val="A1EDA0">
              <a:alpha val="93850"/>
            </a:srgbClr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8"/>
          <p:cNvSpPr txBox="1"/>
          <p:nvPr/>
        </p:nvSpPr>
        <p:spPr>
          <a:xfrm>
            <a:off x="963875" y="3046350"/>
            <a:ext cx="20793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-Cognitive Computing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1039925" y="3485647"/>
            <a:ext cx="19272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-Advanced Analytics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-666475" y="1935450"/>
            <a:ext cx="52356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-Artificial INTELLIGENCE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66" name="Google Shape;166;p18"/>
          <p:cNvSpPr txBox="1"/>
          <p:nvPr/>
        </p:nvSpPr>
        <p:spPr>
          <a:xfrm>
            <a:off x="993275" y="2401250"/>
            <a:ext cx="19272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-Robotics Process Automation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0" y="136200"/>
            <a:ext cx="91440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99999"/>
                </a:solidFill>
                <a:latin typeface="Quicksand"/>
                <a:ea typeface="Quicksand"/>
                <a:cs typeface="Quicksand"/>
                <a:sym typeface="Quicksand"/>
              </a:rPr>
              <a:t>Holistic </a:t>
            </a:r>
            <a:r>
              <a:rPr b="1" lang="en" sz="2500">
                <a:solidFill>
                  <a:srgbClr val="A1EDA0"/>
                </a:solidFill>
                <a:latin typeface="Quicksand"/>
                <a:ea typeface="Quicksand"/>
                <a:cs typeface="Quicksand"/>
                <a:sym typeface="Quicksand"/>
              </a:rPr>
              <a:t>WFM Tool</a:t>
            </a:r>
            <a:r>
              <a:rPr b="1" lang="en" sz="2500">
                <a:solidFill>
                  <a:srgbClr val="79B8F1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b="1" lang="en" sz="2500">
                <a:solidFill>
                  <a:srgbClr val="999999"/>
                </a:solidFill>
                <a:latin typeface="Quicksand"/>
                <a:ea typeface="Quicksand"/>
                <a:cs typeface="Quicksand"/>
                <a:sym typeface="Quicksand"/>
              </a:rPr>
              <a:t>to Navigate the new Automation Wave</a:t>
            </a:r>
            <a:endParaRPr b="1" sz="2500">
              <a:solidFill>
                <a:srgbClr val="999999"/>
              </a:solidFill>
            </a:endParaRPr>
          </a:p>
        </p:txBody>
      </p:sp>
      <p:sp>
        <p:nvSpPr>
          <p:cNvPr id="168" name="Google Shape;168;p18"/>
          <p:cNvSpPr txBox="1"/>
          <p:nvPr/>
        </p:nvSpPr>
        <p:spPr>
          <a:xfrm>
            <a:off x="5561575" y="976600"/>
            <a:ext cx="3178800" cy="39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Cost Savings from Efficiency Gains</a:t>
            </a:r>
            <a:endParaRPr b="1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69" name="Google Shape;169;p18"/>
          <p:cNvSpPr txBox="1"/>
          <p:nvPr/>
        </p:nvSpPr>
        <p:spPr>
          <a:xfrm>
            <a:off x="5534875" y="2358950"/>
            <a:ext cx="3178800" cy="39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Human Capital Management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70" name="Google Shape;170;p18"/>
          <p:cNvSpPr txBox="1"/>
          <p:nvPr/>
        </p:nvSpPr>
        <p:spPr>
          <a:xfrm>
            <a:off x="5534875" y="3588900"/>
            <a:ext cx="3178800" cy="39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Opportunities for New Value Adds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71" name="Google Shape;171;p18"/>
          <p:cNvSpPr txBox="1"/>
          <p:nvPr/>
        </p:nvSpPr>
        <p:spPr>
          <a:xfrm>
            <a:off x="5534875" y="1366175"/>
            <a:ext cx="34374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8"/>
          <p:cNvSpPr txBox="1"/>
          <p:nvPr/>
        </p:nvSpPr>
        <p:spPr>
          <a:xfrm>
            <a:off x="5332975" y="1416450"/>
            <a:ext cx="34374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Structural Cost Transformation</a:t>
            </a:r>
            <a:endParaRPr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Efficiency from automation of workflow</a:t>
            </a:r>
            <a:endParaRPr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Lean thinking, process improvements &amp; problem solving</a:t>
            </a:r>
            <a:endParaRPr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3" name="Google Shape;173;p18"/>
          <p:cNvSpPr txBox="1"/>
          <p:nvPr/>
        </p:nvSpPr>
        <p:spPr>
          <a:xfrm>
            <a:off x="5332975" y="2826900"/>
            <a:ext cx="3437400" cy="6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Investments in adaptive skills training, cost severances &amp; outplacements</a:t>
            </a:r>
            <a:endParaRPr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Better management of talent</a:t>
            </a:r>
            <a:endParaRPr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5329375" y="4035000"/>
            <a:ext cx="34374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Quicksand"/>
              <a:buChar char="●"/>
            </a:pPr>
            <a:r>
              <a:rPr lang="en" sz="12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Fuel more mid-senior level openings</a:t>
            </a:r>
            <a:endParaRPr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610425" y="1493250"/>
            <a:ext cx="26961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34343"/>
                </a:solidFill>
                <a:latin typeface="Quicksand"/>
                <a:ea typeface="Quicksand"/>
                <a:cs typeface="Quicksand"/>
                <a:sym typeface="Quicksand"/>
              </a:rPr>
              <a:t>Disruptive Tech Trends</a:t>
            </a:r>
            <a:endParaRPr b="1" sz="1600">
              <a:solidFill>
                <a:srgbClr val="434343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cxnSp>
        <p:nvCxnSpPr>
          <p:cNvPr id="176" name="Google Shape;176;p18"/>
          <p:cNvCxnSpPr/>
          <p:nvPr/>
        </p:nvCxnSpPr>
        <p:spPr>
          <a:xfrm>
            <a:off x="354725" y="740750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7" name="Google Shape;177;p18"/>
          <p:cNvCxnSpPr/>
          <p:nvPr/>
        </p:nvCxnSpPr>
        <p:spPr>
          <a:xfrm>
            <a:off x="864875" y="1814863"/>
            <a:ext cx="2184000" cy="0"/>
          </a:xfrm>
          <a:prstGeom prst="straightConnector1">
            <a:avLst/>
          </a:prstGeom>
          <a:noFill/>
          <a:ln cap="flat" cmpd="sng" w="952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8" name="Google Shape;178;p18"/>
          <p:cNvCxnSpPr>
            <a:endCxn id="168" idx="1"/>
          </p:cNvCxnSpPr>
          <p:nvPr/>
        </p:nvCxnSpPr>
        <p:spPr>
          <a:xfrm flipH="1" rot="10800000">
            <a:off x="3306475" y="1172950"/>
            <a:ext cx="2255100" cy="498000"/>
          </a:xfrm>
          <a:prstGeom prst="straightConnector1">
            <a:avLst/>
          </a:prstGeom>
          <a:noFill/>
          <a:ln cap="flat" cmpd="sng" w="19050">
            <a:solidFill>
              <a:srgbClr val="FFC97F"/>
            </a:solidFill>
            <a:prstDash val="lgDashDot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18"/>
          <p:cNvCxnSpPr>
            <a:endCxn id="169" idx="1"/>
          </p:cNvCxnSpPr>
          <p:nvPr/>
        </p:nvCxnSpPr>
        <p:spPr>
          <a:xfrm flipH="1" rot="10800000">
            <a:off x="3609175" y="2555300"/>
            <a:ext cx="1925700" cy="69900"/>
          </a:xfrm>
          <a:prstGeom prst="straightConnector1">
            <a:avLst/>
          </a:prstGeom>
          <a:noFill/>
          <a:ln cap="flat" cmpd="sng" w="19050">
            <a:solidFill>
              <a:srgbClr val="FFC97F"/>
            </a:solidFill>
            <a:prstDash val="lgDashDot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18"/>
          <p:cNvCxnSpPr>
            <a:endCxn id="170" idx="1"/>
          </p:cNvCxnSpPr>
          <p:nvPr/>
        </p:nvCxnSpPr>
        <p:spPr>
          <a:xfrm>
            <a:off x="3227275" y="3654750"/>
            <a:ext cx="2307600" cy="130500"/>
          </a:xfrm>
          <a:prstGeom prst="straightConnector1">
            <a:avLst/>
          </a:prstGeom>
          <a:noFill/>
          <a:ln cap="flat" cmpd="sng" w="19050">
            <a:solidFill>
              <a:srgbClr val="FFC97F"/>
            </a:solidFill>
            <a:prstDash val="lgDash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9"/>
          <p:cNvSpPr txBox="1"/>
          <p:nvPr/>
        </p:nvSpPr>
        <p:spPr>
          <a:xfrm>
            <a:off x="218188" y="45373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6" name="Google Shape;186;p19"/>
          <p:cNvSpPr txBox="1"/>
          <p:nvPr/>
        </p:nvSpPr>
        <p:spPr>
          <a:xfrm>
            <a:off x="2418888" y="4537300"/>
            <a:ext cx="2079300" cy="454800"/>
          </a:xfrm>
          <a:prstGeom prst="rect">
            <a:avLst/>
          </a:prstGeom>
          <a:solidFill>
            <a:srgbClr val="79B8F1"/>
          </a:solidFill>
          <a:ln cap="flat" cmpd="sng" w="38100">
            <a:solidFill>
              <a:srgbClr val="FFC9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7" name="Google Shape;187;p19"/>
          <p:cNvSpPr txBox="1"/>
          <p:nvPr/>
        </p:nvSpPr>
        <p:spPr>
          <a:xfrm>
            <a:off x="4619588" y="45373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8" name="Google Shape;188;p19"/>
          <p:cNvSpPr txBox="1"/>
          <p:nvPr/>
        </p:nvSpPr>
        <p:spPr>
          <a:xfrm>
            <a:off x="6846513" y="4537300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189" name="Google Shape;189;p19"/>
          <p:cNvSpPr txBox="1"/>
          <p:nvPr/>
        </p:nvSpPr>
        <p:spPr>
          <a:xfrm>
            <a:off x="432538" y="4587100"/>
            <a:ext cx="16644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INTRO</a:t>
            </a:r>
            <a:endParaRPr/>
          </a:p>
        </p:txBody>
      </p:sp>
      <p:sp>
        <p:nvSpPr>
          <p:cNvPr id="190" name="Google Shape;190;p19"/>
          <p:cNvSpPr txBox="1"/>
          <p:nvPr/>
        </p:nvSpPr>
        <p:spPr>
          <a:xfrm>
            <a:off x="4708738" y="4587100"/>
            <a:ext cx="19272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DEMO</a:t>
            </a:r>
            <a:endParaRPr/>
          </a:p>
        </p:txBody>
      </p:sp>
      <p:sp>
        <p:nvSpPr>
          <p:cNvPr id="191" name="Google Shape;191;p19"/>
          <p:cNvSpPr txBox="1"/>
          <p:nvPr/>
        </p:nvSpPr>
        <p:spPr>
          <a:xfrm>
            <a:off x="7173838" y="4587100"/>
            <a:ext cx="1441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NEXT STEPS</a:t>
            </a:r>
            <a:endParaRPr/>
          </a:p>
        </p:txBody>
      </p:sp>
      <p:sp>
        <p:nvSpPr>
          <p:cNvPr id="192" name="Google Shape;192;p19"/>
          <p:cNvSpPr txBox="1"/>
          <p:nvPr/>
        </p:nvSpPr>
        <p:spPr>
          <a:xfrm>
            <a:off x="2897538" y="4587100"/>
            <a:ext cx="11220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PRODUCT</a:t>
            </a:r>
            <a:endParaRPr/>
          </a:p>
        </p:txBody>
      </p:sp>
      <p:sp>
        <p:nvSpPr>
          <p:cNvPr id="193" name="Google Shape;193;p19"/>
          <p:cNvSpPr txBox="1"/>
          <p:nvPr/>
        </p:nvSpPr>
        <p:spPr>
          <a:xfrm>
            <a:off x="130950" y="205200"/>
            <a:ext cx="88821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999999"/>
                </a:solidFill>
                <a:latin typeface="Quicksand"/>
                <a:ea typeface="Quicksand"/>
                <a:cs typeface="Quicksand"/>
                <a:sym typeface="Quicksand"/>
              </a:rPr>
              <a:t>Analytics + Visualization for </a:t>
            </a:r>
            <a:r>
              <a:rPr b="1" lang="en" sz="2500">
                <a:solidFill>
                  <a:srgbClr val="A1EDA0"/>
                </a:solidFill>
                <a:latin typeface="Quicksand"/>
                <a:ea typeface="Quicksand"/>
                <a:cs typeface="Quicksand"/>
                <a:sym typeface="Quicksand"/>
              </a:rPr>
              <a:t>Improved</a:t>
            </a:r>
            <a:r>
              <a:rPr b="1" lang="en" sz="2500">
                <a:solidFill>
                  <a:srgbClr val="999999"/>
                </a:solidFill>
                <a:latin typeface="Quicksand"/>
                <a:ea typeface="Quicksand"/>
                <a:cs typeface="Quicksand"/>
                <a:sym typeface="Quicksand"/>
              </a:rPr>
              <a:t> Decision Making</a:t>
            </a:r>
            <a:endParaRPr b="1" sz="2500">
              <a:solidFill>
                <a:srgbClr val="999999"/>
              </a:solidFill>
            </a:endParaRPr>
          </a:p>
        </p:txBody>
      </p:sp>
      <p:sp>
        <p:nvSpPr>
          <p:cNvPr id="194" name="Google Shape;194;p19"/>
          <p:cNvSpPr txBox="1"/>
          <p:nvPr/>
        </p:nvSpPr>
        <p:spPr>
          <a:xfrm>
            <a:off x="370600" y="973475"/>
            <a:ext cx="3965400" cy="39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Features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95" name="Google Shape;195;p19"/>
          <p:cNvSpPr txBox="1"/>
          <p:nvPr/>
        </p:nvSpPr>
        <p:spPr>
          <a:xfrm>
            <a:off x="5534875" y="1366175"/>
            <a:ext cx="3437400" cy="5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1014800" y="3250275"/>
            <a:ext cx="3202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Interactive Visualizations and Analytics</a:t>
            </a:r>
            <a:endParaRPr sz="12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Screen Shot 2017-10-14 at 10.09.26 PM.png" id="197" name="Google Shape;1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4875" y="973901"/>
            <a:ext cx="3276952" cy="20991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19"/>
          <p:cNvCxnSpPr/>
          <p:nvPr/>
        </p:nvCxnSpPr>
        <p:spPr>
          <a:xfrm>
            <a:off x="354725" y="740750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Screen Shot 2017-10-14 at 10.09.31 PM.png" id="199" name="Google Shape;1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0350" y="3007578"/>
            <a:ext cx="3437402" cy="137639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9"/>
          <p:cNvSpPr/>
          <p:nvPr/>
        </p:nvSpPr>
        <p:spPr>
          <a:xfrm>
            <a:off x="370600" y="1513563"/>
            <a:ext cx="448500" cy="454800"/>
          </a:xfrm>
          <a:prstGeom prst="ellipse">
            <a:avLst/>
          </a:prstGeom>
          <a:solidFill>
            <a:srgbClr val="A1EDA0">
              <a:alpha val="93850"/>
            </a:srgbClr>
          </a:solidFill>
          <a:ln cap="flat" cmpd="sng" w="9525">
            <a:solidFill>
              <a:srgbClr val="A1ED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1" name="Google Shape;201;p19"/>
          <p:cNvSpPr/>
          <p:nvPr/>
        </p:nvSpPr>
        <p:spPr>
          <a:xfrm>
            <a:off x="370600" y="2080825"/>
            <a:ext cx="448500" cy="454800"/>
          </a:xfrm>
          <a:prstGeom prst="ellipse">
            <a:avLst/>
          </a:prstGeom>
          <a:solidFill>
            <a:srgbClr val="A1EDA0">
              <a:alpha val="93850"/>
            </a:srgbClr>
          </a:solidFill>
          <a:ln cap="flat" cmpd="sng" w="9525">
            <a:solidFill>
              <a:srgbClr val="A1ED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II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2" name="Google Shape;202;p19"/>
          <p:cNvSpPr/>
          <p:nvPr/>
        </p:nvSpPr>
        <p:spPr>
          <a:xfrm>
            <a:off x="370600" y="2648063"/>
            <a:ext cx="448500" cy="454800"/>
          </a:xfrm>
          <a:prstGeom prst="ellipse">
            <a:avLst/>
          </a:prstGeom>
          <a:solidFill>
            <a:srgbClr val="A1EDA0">
              <a:alpha val="93850"/>
            </a:srgbClr>
          </a:solidFill>
          <a:ln cap="flat" cmpd="sng" w="9525">
            <a:solidFill>
              <a:srgbClr val="A1ED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III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370600" y="3215313"/>
            <a:ext cx="448500" cy="454800"/>
          </a:xfrm>
          <a:prstGeom prst="ellipse">
            <a:avLst/>
          </a:prstGeom>
          <a:solidFill>
            <a:srgbClr val="A1EDA0">
              <a:alpha val="93850"/>
            </a:srgbClr>
          </a:solidFill>
          <a:ln cap="flat" cmpd="sng" w="9525">
            <a:solidFill>
              <a:srgbClr val="A1ED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IV</a:t>
            </a:r>
            <a:endParaRPr sz="9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370600" y="3782563"/>
            <a:ext cx="448500" cy="454800"/>
          </a:xfrm>
          <a:prstGeom prst="ellipse">
            <a:avLst/>
          </a:prstGeom>
          <a:solidFill>
            <a:srgbClr val="A1EDA0">
              <a:alpha val="93850"/>
            </a:srgbClr>
          </a:solidFill>
          <a:ln cap="flat" cmpd="sng" w="9525">
            <a:solidFill>
              <a:srgbClr val="A1ED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r>
              <a:rPr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V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5" name="Google Shape;205;p19"/>
          <p:cNvSpPr txBox="1"/>
          <p:nvPr/>
        </p:nvSpPr>
        <p:spPr>
          <a:xfrm>
            <a:off x="1005475" y="1598900"/>
            <a:ext cx="30624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Big Data aggregation from multiple sources</a:t>
            </a:r>
            <a:endParaRPr sz="11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6" name="Google Shape;206;p19"/>
          <p:cNvSpPr txBox="1"/>
          <p:nvPr/>
        </p:nvSpPr>
        <p:spPr>
          <a:xfrm>
            <a:off x="1008650" y="2111863"/>
            <a:ext cx="30624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Intelligent search engine</a:t>
            </a:r>
            <a:endParaRPr sz="11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7" name="Google Shape;207;p19"/>
          <p:cNvSpPr txBox="1"/>
          <p:nvPr/>
        </p:nvSpPr>
        <p:spPr>
          <a:xfrm>
            <a:off x="1008650" y="2679125"/>
            <a:ext cx="3062400" cy="3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User friendly UI and Customizations</a:t>
            </a:r>
            <a:endParaRPr sz="11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8" name="Google Shape;208;p19"/>
          <p:cNvSpPr txBox="1"/>
          <p:nvPr/>
        </p:nvSpPr>
        <p:spPr>
          <a:xfrm>
            <a:off x="1005475" y="3783913"/>
            <a:ext cx="30000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Open source Web API</a:t>
            </a:r>
            <a:endParaRPr sz="11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0"/>
          <p:cNvSpPr/>
          <p:nvPr/>
        </p:nvSpPr>
        <p:spPr>
          <a:xfrm>
            <a:off x="0" y="0"/>
            <a:ext cx="9144000" cy="1200900"/>
          </a:xfrm>
          <a:prstGeom prst="rect">
            <a:avLst/>
          </a:prstGeom>
          <a:solidFill>
            <a:srgbClr val="A1EDA0">
              <a:alpha val="93850"/>
            </a:srgbClr>
          </a:solidFill>
          <a:ln cap="flat" cmpd="sng" w="9525">
            <a:solidFill>
              <a:srgbClr val="88D88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   MVP Prototype</a:t>
            </a:r>
            <a:endParaRPr b="1" sz="30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14" name="Google Shape;214;p20"/>
          <p:cNvSpPr txBox="1"/>
          <p:nvPr/>
        </p:nvSpPr>
        <p:spPr>
          <a:xfrm>
            <a:off x="4821775" y="4061875"/>
            <a:ext cx="39456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600">
                <a:solidFill>
                  <a:srgbClr val="FFFFFF"/>
                </a:solidFill>
                <a:latin typeface="Cinzel"/>
                <a:ea typeface="Cinzel"/>
                <a:cs typeface="Cinzel"/>
                <a:sym typeface="Cinzel"/>
              </a:rPr>
              <a:t>Thank you.</a:t>
            </a:r>
            <a:endParaRPr b="1" sz="3600">
              <a:solidFill>
                <a:srgbClr val="FFFFFF"/>
              </a:solidFill>
              <a:latin typeface="Cinzel"/>
              <a:ea typeface="Cinzel"/>
              <a:cs typeface="Cinzel"/>
              <a:sym typeface="Cinzel"/>
            </a:endParaRPr>
          </a:p>
        </p:txBody>
      </p:sp>
      <p:sp>
        <p:nvSpPr>
          <p:cNvPr id="215" name="Google Shape;215;p20"/>
          <p:cNvSpPr txBox="1"/>
          <p:nvPr/>
        </p:nvSpPr>
        <p:spPr>
          <a:xfrm>
            <a:off x="218188" y="4548075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16" name="Google Shape;216;p20"/>
          <p:cNvSpPr txBox="1"/>
          <p:nvPr/>
        </p:nvSpPr>
        <p:spPr>
          <a:xfrm>
            <a:off x="359563" y="4597875"/>
            <a:ext cx="16668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INTRO</a:t>
            </a:r>
            <a:endParaRPr/>
          </a:p>
        </p:txBody>
      </p:sp>
      <p:sp>
        <p:nvSpPr>
          <p:cNvPr id="217" name="Google Shape;217;p20"/>
          <p:cNvSpPr txBox="1"/>
          <p:nvPr/>
        </p:nvSpPr>
        <p:spPr>
          <a:xfrm>
            <a:off x="2418888" y="4548075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18" name="Google Shape;218;p20"/>
          <p:cNvSpPr txBox="1"/>
          <p:nvPr/>
        </p:nvSpPr>
        <p:spPr>
          <a:xfrm>
            <a:off x="2897538" y="4597875"/>
            <a:ext cx="11220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PRODUCT</a:t>
            </a:r>
            <a:endParaRPr/>
          </a:p>
        </p:txBody>
      </p:sp>
      <p:sp>
        <p:nvSpPr>
          <p:cNvPr id="219" name="Google Shape;219;p20"/>
          <p:cNvSpPr txBox="1"/>
          <p:nvPr/>
        </p:nvSpPr>
        <p:spPr>
          <a:xfrm>
            <a:off x="4708738" y="4597875"/>
            <a:ext cx="19272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SOLUTION</a:t>
            </a:r>
            <a:endParaRPr/>
          </a:p>
        </p:txBody>
      </p:sp>
      <p:sp>
        <p:nvSpPr>
          <p:cNvPr id="220" name="Google Shape;220;p20"/>
          <p:cNvSpPr txBox="1"/>
          <p:nvPr/>
        </p:nvSpPr>
        <p:spPr>
          <a:xfrm>
            <a:off x="4619588" y="4548075"/>
            <a:ext cx="2079300" cy="454800"/>
          </a:xfrm>
          <a:prstGeom prst="rect">
            <a:avLst/>
          </a:prstGeom>
          <a:solidFill>
            <a:srgbClr val="79B8F1"/>
          </a:solidFill>
          <a:ln cap="flat" cmpd="sng" w="38100">
            <a:solidFill>
              <a:srgbClr val="FFC9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21" name="Google Shape;221;p20"/>
          <p:cNvSpPr txBox="1"/>
          <p:nvPr/>
        </p:nvSpPr>
        <p:spPr>
          <a:xfrm>
            <a:off x="4708738" y="4597875"/>
            <a:ext cx="19272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DEMO</a:t>
            </a:r>
            <a:endParaRPr/>
          </a:p>
        </p:txBody>
      </p:sp>
      <p:sp>
        <p:nvSpPr>
          <p:cNvPr id="222" name="Google Shape;222;p20"/>
          <p:cNvSpPr txBox="1"/>
          <p:nvPr/>
        </p:nvSpPr>
        <p:spPr>
          <a:xfrm>
            <a:off x="6846513" y="4548075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23" name="Google Shape;223;p20"/>
          <p:cNvSpPr txBox="1"/>
          <p:nvPr/>
        </p:nvSpPr>
        <p:spPr>
          <a:xfrm>
            <a:off x="7173838" y="4597875"/>
            <a:ext cx="1441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NEXT STEPS</a:t>
            </a:r>
            <a:endParaRPr/>
          </a:p>
        </p:txBody>
      </p:sp>
      <p:sp>
        <p:nvSpPr>
          <p:cNvPr id="224" name="Google Shape;224;p20"/>
          <p:cNvSpPr txBox="1"/>
          <p:nvPr/>
        </p:nvSpPr>
        <p:spPr>
          <a:xfrm>
            <a:off x="2253550" y="2024025"/>
            <a:ext cx="6009300" cy="7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0"/>
          <p:cNvSpPr txBox="1"/>
          <p:nvPr/>
        </p:nvSpPr>
        <p:spPr>
          <a:xfrm>
            <a:off x="3674125" y="2656300"/>
            <a:ext cx="39456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...but it works!</a:t>
            </a:r>
            <a:endParaRPr sz="36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26" name="Google Shape;226;p20"/>
          <p:cNvSpPr txBox="1"/>
          <p:nvPr/>
        </p:nvSpPr>
        <p:spPr>
          <a:xfrm>
            <a:off x="903225" y="1833700"/>
            <a:ext cx="39456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>
                <a:solidFill>
                  <a:srgbClr val="999999"/>
                </a:solidFill>
                <a:latin typeface="Quicksand"/>
                <a:ea typeface="Quicksand"/>
                <a:cs typeface="Quicksand"/>
                <a:sym typeface="Quicksand"/>
              </a:rPr>
              <a:t>It’s not that sexy... </a:t>
            </a:r>
            <a:br>
              <a:rPr lang="en" sz="3600">
                <a:solidFill>
                  <a:srgbClr val="999999"/>
                </a:solidFill>
                <a:latin typeface="Quicksand"/>
                <a:ea typeface="Quicksand"/>
                <a:cs typeface="Quicksand"/>
                <a:sym typeface="Quicksand"/>
              </a:rPr>
            </a:br>
            <a:endParaRPr sz="3600">
              <a:solidFill>
                <a:srgbClr val="999999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1"/>
          <p:cNvSpPr txBox="1"/>
          <p:nvPr/>
        </p:nvSpPr>
        <p:spPr>
          <a:xfrm>
            <a:off x="218175" y="4548075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32" name="Google Shape;232;p21"/>
          <p:cNvSpPr txBox="1"/>
          <p:nvPr/>
        </p:nvSpPr>
        <p:spPr>
          <a:xfrm>
            <a:off x="2418875" y="4548075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33" name="Google Shape;233;p21"/>
          <p:cNvSpPr txBox="1"/>
          <p:nvPr/>
        </p:nvSpPr>
        <p:spPr>
          <a:xfrm>
            <a:off x="4619575" y="4548075"/>
            <a:ext cx="2079300" cy="454800"/>
          </a:xfrm>
          <a:prstGeom prst="rect">
            <a:avLst/>
          </a:prstGeom>
          <a:solidFill>
            <a:srgbClr val="79B8F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34" name="Google Shape;234;p21"/>
          <p:cNvSpPr txBox="1"/>
          <p:nvPr/>
        </p:nvSpPr>
        <p:spPr>
          <a:xfrm>
            <a:off x="6846500" y="4548075"/>
            <a:ext cx="2079300" cy="454800"/>
          </a:xfrm>
          <a:prstGeom prst="rect">
            <a:avLst/>
          </a:prstGeom>
          <a:solidFill>
            <a:srgbClr val="79B8F1"/>
          </a:solidFill>
          <a:ln cap="flat" cmpd="sng" w="38100">
            <a:solidFill>
              <a:srgbClr val="FFC97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latin typeface="Quicksand Medium"/>
              <a:ea typeface="Quicksand Medium"/>
              <a:cs typeface="Quicksand Medium"/>
              <a:sym typeface="Quicksand Medium"/>
            </a:endParaRPr>
          </a:p>
        </p:txBody>
      </p:sp>
      <p:sp>
        <p:nvSpPr>
          <p:cNvPr id="235" name="Google Shape;235;p21"/>
          <p:cNvSpPr txBox="1"/>
          <p:nvPr/>
        </p:nvSpPr>
        <p:spPr>
          <a:xfrm>
            <a:off x="468225" y="4597875"/>
            <a:ext cx="1600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INTRO</a:t>
            </a:r>
            <a:endParaRPr/>
          </a:p>
        </p:txBody>
      </p:sp>
      <p:sp>
        <p:nvSpPr>
          <p:cNvPr id="236" name="Google Shape;236;p21"/>
          <p:cNvSpPr txBox="1"/>
          <p:nvPr/>
        </p:nvSpPr>
        <p:spPr>
          <a:xfrm>
            <a:off x="4708725" y="4597875"/>
            <a:ext cx="19272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DEMO</a:t>
            </a:r>
            <a:endParaRPr/>
          </a:p>
        </p:txBody>
      </p:sp>
      <p:sp>
        <p:nvSpPr>
          <p:cNvPr id="237" name="Google Shape;237;p21"/>
          <p:cNvSpPr txBox="1"/>
          <p:nvPr/>
        </p:nvSpPr>
        <p:spPr>
          <a:xfrm>
            <a:off x="7173825" y="4597875"/>
            <a:ext cx="14415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NEXT STEPS</a:t>
            </a:r>
            <a:endParaRPr/>
          </a:p>
        </p:txBody>
      </p:sp>
      <p:sp>
        <p:nvSpPr>
          <p:cNvPr id="238" name="Google Shape;238;p21"/>
          <p:cNvSpPr txBox="1"/>
          <p:nvPr/>
        </p:nvSpPr>
        <p:spPr>
          <a:xfrm>
            <a:off x="2897525" y="4597875"/>
            <a:ext cx="1122000" cy="3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Quicksand Medium"/>
                <a:ea typeface="Quicksand Medium"/>
                <a:cs typeface="Quicksand Medium"/>
                <a:sym typeface="Quicksand Medium"/>
              </a:rPr>
              <a:t>PRODUCT</a:t>
            </a:r>
            <a:endParaRPr/>
          </a:p>
        </p:txBody>
      </p:sp>
      <p:sp>
        <p:nvSpPr>
          <p:cNvPr id="239" name="Google Shape;239;p21"/>
          <p:cNvSpPr/>
          <p:nvPr/>
        </p:nvSpPr>
        <p:spPr>
          <a:xfrm>
            <a:off x="358275" y="916300"/>
            <a:ext cx="673200" cy="4548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8FE492"/>
          </a:solidFill>
          <a:ln cap="flat" cmpd="sng" w="9525">
            <a:solidFill>
              <a:srgbClr val="BFFF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 rot="10800000">
            <a:off x="8176413" y="3866400"/>
            <a:ext cx="673200" cy="4548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8FE492"/>
          </a:solidFill>
          <a:ln cap="flat" cmpd="sng" w="9525">
            <a:solidFill>
              <a:srgbClr val="BFFFA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1"/>
          <p:cNvSpPr txBox="1"/>
          <p:nvPr/>
        </p:nvSpPr>
        <p:spPr>
          <a:xfrm>
            <a:off x="278525" y="205200"/>
            <a:ext cx="8789100" cy="5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rgbClr val="A1EDA0"/>
                </a:solidFill>
                <a:latin typeface="Quicksand"/>
                <a:ea typeface="Quicksand"/>
                <a:cs typeface="Quicksand"/>
                <a:sym typeface="Quicksand"/>
              </a:rPr>
              <a:t>Predictive</a:t>
            </a:r>
            <a:r>
              <a:rPr b="1" lang="en" sz="2500">
                <a:solidFill>
                  <a:srgbClr val="999999"/>
                </a:solidFill>
                <a:latin typeface="Quicksand"/>
                <a:ea typeface="Quicksand"/>
                <a:cs typeface="Quicksand"/>
                <a:sym typeface="Quicksand"/>
              </a:rPr>
              <a:t> Analytics from ML Algorithm </a:t>
            </a:r>
            <a:endParaRPr b="1" sz="2500">
              <a:solidFill>
                <a:srgbClr val="999999"/>
              </a:solidFill>
            </a:endParaRPr>
          </a:p>
        </p:txBody>
      </p:sp>
      <p:cxnSp>
        <p:nvCxnSpPr>
          <p:cNvPr id="242" name="Google Shape;242;p21"/>
          <p:cNvCxnSpPr/>
          <p:nvPr/>
        </p:nvCxnSpPr>
        <p:spPr>
          <a:xfrm>
            <a:off x="354725" y="740750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3" name="Google Shape;243;p21"/>
          <p:cNvSpPr txBox="1"/>
          <p:nvPr/>
        </p:nvSpPr>
        <p:spPr>
          <a:xfrm>
            <a:off x="882125" y="1637875"/>
            <a:ext cx="5506200" cy="21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C97F"/>
                </a:solidFill>
                <a:latin typeface="Quicksand"/>
                <a:ea typeface="Quicksand"/>
                <a:cs typeface="Quicksand"/>
                <a:sym typeface="Quicksand"/>
              </a:rPr>
              <a:t>Learnings + Improving capabilities </a:t>
            </a:r>
            <a:endParaRPr b="1" sz="1800">
              <a:solidFill>
                <a:srgbClr val="FFC97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C97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C97F"/>
                </a:solidFill>
                <a:latin typeface="Quicksand"/>
                <a:ea typeface="Quicksand"/>
                <a:cs typeface="Quicksand"/>
                <a:sym typeface="Quicksand"/>
              </a:rPr>
              <a:t>Ingesting from more data sources</a:t>
            </a:r>
            <a:endParaRPr b="1" sz="1800">
              <a:solidFill>
                <a:srgbClr val="FFC97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FFC97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C97F"/>
                </a:solidFill>
                <a:latin typeface="Quicksand"/>
                <a:ea typeface="Quicksand"/>
                <a:cs typeface="Quicksand"/>
                <a:sym typeface="Quicksand"/>
              </a:rPr>
              <a:t>POC approach to partner with enterprises</a:t>
            </a:r>
            <a:endParaRPr b="1" sz="1800">
              <a:solidFill>
                <a:srgbClr val="FFC97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1"/>
          <p:cNvSpPr/>
          <p:nvPr/>
        </p:nvSpPr>
        <p:spPr>
          <a:xfrm>
            <a:off x="358325" y="1589300"/>
            <a:ext cx="447600" cy="454800"/>
          </a:xfrm>
          <a:prstGeom prst="ellipse">
            <a:avLst/>
          </a:prstGeom>
          <a:solidFill>
            <a:srgbClr val="A1EDA0">
              <a:alpha val="93850"/>
            </a:srgbClr>
          </a:solidFill>
          <a:ln cap="flat" cmpd="sng" w="9525">
            <a:solidFill>
              <a:srgbClr val="A1ED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5" name="Google Shape;2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275" y="1592850"/>
            <a:ext cx="44767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1"/>
          <p:cNvSpPr/>
          <p:nvPr/>
        </p:nvSpPr>
        <p:spPr>
          <a:xfrm>
            <a:off x="358325" y="2219650"/>
            <a:ext cx="447600" cy="454800"/>
          </a:xfrm>
          <a:prstGeom prst="ellipse">
            <a:avLst/>
          </a:prstGeom>
          <a:solidFill>
            <a:srgbClr val="A1EDA0">
              <a:alpha val="93850"/>
            </a:srgbClr>
          </a:solidFill>
          <a:ln cap="flat" cmpd="sng" w="9525">
            <a:solidFill>
              <a:srgbClr val="A1ED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47" name="Google Shape;247;p21"/>
          <p:cNvSpPr/>
          <p:nvPr/>
        </p:nvSpPr>
        <p:spPr>
          <a:xfrm>
            <a:off x="358325" y="2774838"/>
            <a:ext cx="447600" cy="454800"/>
          </a:xfrm>
          <a:prstGeom prst="ellipse">
            <a:avLst/>
          </a:prstGeom>
          <a:solidFill>
            <a:srgbClr val="A1EDA0">
              <a:alpha val="93850"/>
            </a:srgbClr>
          </a:solidFill>
          <a:ln cap="flat" cmpd="sng" w="9525">
            <a:solidFill>
              <a:srgbClr val="A1ED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Quicksand"/>
                <a:ea typeface="Quicksand"/>
                <a:cs typeface="Quicksand"/>
                <a:sym typeface="Quicksand"/>
              </a:rPr>
              <a:t> </a:t>
            </a:r>
            <a:endParaRPr sz="1000">
              <a:solidFill>
                <a:srgbClr val="FFFFFF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48" name="Google Shape;24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288" y="2219650"/>
            <a:ext cx="4476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8300" y="2803288"/>
            <a:ext cx="447675" cy="447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1"/>
          <p:cNvSpPr txBox="1"/>
          <p:nvPr/>
        </p:nvSpPr>
        <p:spPr>
          <a:xfrm>
            <a:off x="5890425" y="3753000"/>
            <a:ext cx="2286000" cy="7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rgbClr val="A1EDA0"/>
                </a:solidFill>
                <a:latin typeface="Quicksand"/>
                <a:ea typeface="Quicksand"/>
                <a:cs typeface="Quicksand"/>
                <a:sym typeface="Quicksand"/>
              </a:rPr>
              <a:t>...Any Questions?</a:t>
            </a:r>
            <a:endParaRPr b="1" sz="2000">
              <a:solidFill>
                <a:srgbClr val="A1EDA0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